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51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Общественный совет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Можгинский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71612"/>
            <a:ext cx="9568348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Стратегия государственной национальной политики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Российской Федерации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период до 2025 года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4857760"/>
            <a:ext cx="3712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Утверждена Указом Президента РФ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19 декабря 2012 г. № 1666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ozginskii_rayon_co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714380" cy="941517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000100" y="571480"/>
            <a:ext cx="800105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51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Общественный совет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Можгинский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1" y="1214422"/>
            <a:ext cx="8929719" cy="46474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вопросы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государственной национальной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политики: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а) сохранение и развитие культур и языков </a:t>
            </a:r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народов РФ,</a:t>
            </a:r>
          </a:p>
          <a:p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укрепление их духовной общности;</a:t>
            </a:r>
          </a:p>
          <a:p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б) обеспечение прав коренных малочисленных народов и национальных меньшинств;</a:t>
            </a:r>
          </a:p>
          <a:p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в) создание дополнительных социально-экономических и </a:t>
            </a:r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политических условий </a:t>
            </a:r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для обеспечения прочного национального и межнационального </a:t>
            </a:r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мира </a:t>
            </a:r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и согласия на Северном Кавказе;</a:t>
            </a:r>
          </a:p>
          <a:p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г) поддержка соотечественников, проживающих </a:t>
            </a:r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рубежом</a:t>
            </a:r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, содействие </a:t>
            </a:r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развитию </a:t>
            </a:r>
            <a:r>
              <a:rPr lang="ru-RU" sz="2400" dirty="0" smtClean="0">
                <a:ln w="11430"/>
                <a:latin typeface="Times New Roman" pitchFamily="18" charset="0"/>
                <a:cs typeface="Times New Roman" pitchFamily="18" charset="0"/>
              </a:rPr>
              <a:t>их связей с Россией.</a:t>
            </a:r>
          </a:p>
          <a:p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00100" y="571480"/>
            <a:ext cx="800105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Рисунок 9" descr="mozginskii_rayon_co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714380" cy="9415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51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Общественный совет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Можгинский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00100" y="571480"/>
            <a:ext cx="800105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Рисунок 9" descr="mozginskii_rayon_co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714380" cy="941517"/>
          </a:xfrm>
          <a:prstGeom prst="rect">
            <a:avLst/>
          </a:prstGeom>
        </p:spPr>
      </p:pic>
      <p:pic>
        <p:nvPicPr>
          <p:cNvPr id="8" name="Picture 5" descr="20161218_1346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773238"/>
            <a:ext cx="2341562" cy="3551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43174" y="1785926"/>
            <a:ext cx="6521785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Упрочение общероссийского гражданского </a:t>
            </a:r>
            <a:endParaRPr lang="ru-RU" sz="2000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самосознания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и духовной общности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многонационального</a:t>
            </a:r>
          </a:p>
          <a:p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народа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РФ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Сохранение и развитие этнокультурного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многообразия</a:t>
            </a:r>
          </a:p>
          <a:p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народов России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Гармонизация национальных и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межнациональных</a:t>
            </a:r>
          </a:p>
          <a:p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(межэтнических) отношений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Обеспечение равенства прав и свобод человека и </a:t>
            </a:r>
            <a:endParaRPr lang="ru-RU" sz="2000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гражданина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независимо от расы, национальности, </a:t>
            </a:r>
          </a:p>
          <a:p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языка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, отношения к религии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Успешная социальная и культурная адаптация и </a:t>
            </a:r>
            <a:endParaRPr lang="ru-RU" sz="2000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интеграция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мигрантов</a:t>
            </a:r>
          </a:p>
          <a:p>
            <a:endParaRPr lang="ru-RU" sz="2000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28662" y="1000108"/>
            <a:ext cx="805438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государственной национальной политики: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3357554" y="5214950"/>
            <a:ext cx="5013248" cy="50042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28662" y="214290"/>
            <a:ext cx="751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Общественный совет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Можгинский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00100" y="571480"/>
            <a:ext cx="800105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Рисунок 9" descr="mozginskii_rayon_co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714380" cy="9415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85852" y="1071546"/>
            <a:ext cx="720934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Региональная нормативная правовая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база: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2000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142844" y="1714488"/>
            <a:ext cx="6286544" cy="100013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/>
              <a:t>Стратегия </a:t>
            </a:r>
            <a:r>
              <a:rPr lang="ru-RU" b="1" dirty="0" smtClean="0"/>
              <a:t>реализации </a:t>
            </a:r>
            <a:r>
              <a:rPr lang="ru-RU" b="1" dirty="0" smtClean="0"/>
              <a:t>государственной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национальной политики Российской Федерации </a:t>
            </a:r>
            <a:r>
              <a:rPr lang="ru-RU" b="1" dirty="0" smtClean="0"/>
              <a:t>на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территории Удмуртской Республики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643042" y="30718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1142976" y="2780928"/>
            <a:ext cx="6542656" cy="11481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dirty="0" smtClean="0">
              <a:solidFill>
                <a:schemeClr val="tx2"/>
              </a:solidFill>
            </a:endParaRPr>
          </a:p>
          <a:p>
            <a:pPr algn="ctr"/>
            <a:r>
              <a:rPr lang="ru-RU" b="1" dirty="0" smtClean="0"/>
              <a:t>План </a:t>
            </a:r>
            <a:r>
              <a:rPr lang="ru-RU" b="1" dirty="0" smtClean="0"/>
              <a:t>мероприятий по реализации в 2016-2018 годах </a:t>
            </a:r>
            <a:endParaRPr lang="ru-RU" b="1" dirty="0" smtClean="0"/>
          </a:p>
          <a:p>
            <a:pPr algn="ctr"/>
            <a:r>
              <a:rPr lang="ru-RU" b="1" dirty="0" smtClean="0"/>
              <a:t>Стратегии </a:t>
            </a:r>
            <a:r>
              <a:rPr lang="ru-RU" b="1" dirty="0" smtClean="0"/>
              <a:t>реализации государственной национальной </a:t>
            </a:r>
            <a:endParaRPr lang="ru-RU" b="1" dirty="0" smtClean="0"/>
          </a:p>
          <a:p>
            <a:pPr algn="ctr"/>
            <a:r>
              <a:rPr lang="ru-RU" b="1" dirty="0" smtClean="0"/>
              <a:t>политики </a:t>
            </a:r>
            <a:r>
              <a:rPr lang="ru-RU" b="1" dirty="0" smtClean="0"/>
              <a:t>Российской Федерации на территории </a:t>
            </a:r>
            <a:endParaRPr lang="ru-RU" b="1" dirty="0" smtClean="0"/>
          </a:p>
          <a:p>
            <a:pPr algn="ctr"/>
            <a:r>
              <a:rPr lang="ru-RU" b="1" dirty="0" smtClean="0"/>
              <a:t>Удмуртской </a:t>
            </a:r>
            <a:r>
              <a:rPr lang="ru-RU" b="1" dirty="0" smtClean="0"/>
              <a:t>Республики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857356" y="43576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2071670" y="4071942"/>
            <a:ext cx="6215106" cy="92869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Государственная </a:t>
            </a:r>
            <a:r>
              <a:rPr lang="ru-RU" b="1" dirty="0" smtClean="0"/>
              <a:t>программа  Удмуртской Республики </a:t>
            </a:r>
            <a:endParaRPr lang="ru-RU" b="1" dirty="0" smtClean="0"/>
          </a:p>
          <a:p>
            <a:pPr algn="ctr"/>
            <a:r>
              <a:rPr lang="ru-RU" b="1" dirty="0" smtClean="0"/>
              <a:t>«</a:t>
            </a:r>
            <a:r>
              <a:rPr lang="ru-RU" b="1" dirty="0" err="1" smtClean="0"/>
              <a:t>Этносоциальное</a:t>
            </a:r>
            <a:r>
              <a:rPr lang="ru-RU" b="1" dirty="0" smtClean="0"/>
              <a:t> развитие и гармонизация </a:t>
            </a:r>
            <a:endParaRPr lang="ru-RU" b="1" dirty="0" smtClean="0"/>
          </a:p>
          <a:p>
            <a:pPr algn="ctr"/>
            <a:r>
              <a:rPr lang="ru-RU" b="1" dirty="0" smtClean="0"/>
              <a:t>межэтнических </a:t>
            </a:r>
            <a:r>
              <a:rPr lang="ru-RU" b="1" dirty="0" smtClean="0"/>
              <a:t>отношений»</a:t>
            </a: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428992" y="56435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3357554" y="5286388"/>
            <a:ext cx="49847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/>
              <a:t>Методические рекомендации для МО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51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Общественный совет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Можгинский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00100" y="571480"/>
            <a:ext cx="800105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Рисунок 9" descr="mozginskii_rayon_co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714380" cy="9415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4282" y="1071546"/>
            <a:ext cx="8828635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задачи органов местного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самоуправления: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2000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643042" y="30718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857356" y="43576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1714488"/>
            <a:ext cx="9144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Актуализация и реализация муниципальной программы </a:t>
            </a:r>
            <a:endParaRPr lang="ru-RU" sz="2600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Гармонизация м</a:t>
            </a:r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ежэтнических </a:t>
            </a:r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отношений и участие в </a:t>
            </a:r>
            <a:endParaRPr lang="ru-RU" sz="2600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профилактике </a:t>
            </a:r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экстремизма</a:t>
            </a:r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Дальнейшее формирование муниципальной системы мониторинга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Усиление роли постоянно действующих консультативных органов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Повышение уровня этнокультурной компетентности в обществе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Обеспечение подготовки, переподготовки и повышения </a:t>
            </a:r>
            <a:endParaRPr lang="ru-RU" sz="2600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         квалификации </a:t>
            </a:r>
            <a:r>
              <a:rPr lang="ru-RU" sz="2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муниципальных служащих</a:t>
            </a:r>
          </a:p>
          <a:p>
            <a:endParaRPr lang="ru-RU" sz="2600" dirty="0" smtClean="0">
              <a:solidFill>
                <a:srgbClr val="333333"/>
              </a:solidFill>
            </a:endParaRPr>
          </a:p>
          <a:p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51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Общественный совет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Можгинский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00100" y="571480"/>
            <a:ext cx="800105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Рисунок 9" descr="mozginskii_rayon_co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714380" cy="9415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57356" y="2643182"/>
            <a:ext cx="5828775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2000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643042" y="30718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857356" y="43576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</TotalTime>
  <Words>306</Words>
  <PresentationFormat>Экран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</cp:revision>
  <dcterms:created xsi:type="dcterms:W3CDTF">2017-12-07T19:06:33Z</dcterms:created>
  <dcterms:modified xsi:type="dcterms:W3CDTF">2017-12-07T20:17:12Z</dcterms:modified>
</cp:coreProperties>
</file>